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13"/>
  </p:notesMasterIdLst>
  <p:sldIdLst>
    <p:sldId id="303" r:id="rId2"/>
    <p:sldId id="304" r:id="rId3"/>
    <p:sldId id="257" r:id="rId4"/>
    <p:sldId id="294" r:id="rId5"/>
    <p:sldId id="311" r:id="rId6"/>
    <p:sldId id="263" r:id="rId7"/>
    <p:sldId id="299" r:id="rId8"/>
    <p:sldId id="265" r:id="rId9"/>
    <p:sldId id="281" r:id="rId10"/>
    <p:sldId id="282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anca Escalante" initials="BE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81900" autoAdjust="0"/>
  </p:normalViewPr>
  <p:slideViewPr>
    <p:cSldViewPr snapToGrid="0" snapToObjects="1">
      <p:cViewPr>
        <p:scale>
          <a:sx n="75" d="100"/>
          <a:sy n="75" d="100"/>
        </p:scale>
        <p:origin x="-8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5-30T14:48:17.308" idx="3">
    <p:pos x="5480" y="240"/>
    <p:text>Update the numbers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5-30T14:50:24.635" idx="4">
    <p:pos x="5728" y="1992"/>
    <p:text>Update the alumni data here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779DA-60C2-B54A-A3E5-BE6D0C7CDB83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FE4C3-A5A6-5E41-81AC-E07DA60967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5966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73206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4050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4160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2745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FE4C3-A5A6-5E41-81AC-E07DA609678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7813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04F7DF5-6D8D-6B42-884B-B6CF595AA3E1}" type="datetimeFigureOut">
              <a:rPr lang="en-US" smtClean="0"/>
              <a:pPr/>
              <a:t>6/13/2013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7B0452-B406-4945-B1E3-BF7A25AC8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1700" y="2806700"/>
            <a:ext cx="7620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LULAC’S 84</a:t>
            </a:r>
            <a:r>
              <a:rPr lang="en-US" baseline="30000" dirty="0" smtClean="0"/>
              <a:t>TH</a:t>
            </a:r>
            <a:r>
              <a:rPr lang="en-US" dirty="0" smtClean="0"/>
              <a:t> National Convention and Exposition 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STEM Education: Creating Opportunities for Success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1720" y="6079966"/>
            <a:ext cx="2516080" cy="64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icroscope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11" r="1611"/>
          <a:stretch>
            <a:fillRect/>
          </a:stretch>
        </p:blipFill>
        <p:spPr>
          <a:xfrm>
            <a:off x="612775" y="479425"/>
            <a:ext cx="8153400" cy="4321175"/>
          </a:xfrm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9412" y="5078186"/>
            <a:ext cx="5561625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 smtClean="0"/>
              <a:t>“The greatest impact SMASH has had on me was my self-confidence in math.  At school, I do not like to challenge myself and SMASH presented me with challenges and forced me to rise above.”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i="1" dirty="0" smtClean="0"/>
              <a:t>-3</a:t>
            </a:r>
            <a:r>
              <a:rPr lang="en-US" i="1" baseline="30000" dirty="0" smtClean="0"/>
              <a:t>rd</a:t>
            </a:r>
            <a:r>
              <a:rPr lang="en-US" i="1" dirty="0" smtClean="0"/>
              <a:t> year SMASH Stanford student</a:t>
            </a:r>
          </a:p>
        </p:txBody>
      </p:sp>
    </p:spTree>
    <p:extLst>
      <p:ext uri="{BB962C8B-B14F-4D97-AF65-F5344CB8AC3E}">
        <p14:creationId xmlns="" xmlns:p14="http://schemas.microsoft.com/office/powerpoint/2010/main" val="128966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95" y="0"/>
            <a:ext cx="8153400" cy="9906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t="1955" b="1955"/>
          <a:stretch>
            <a:fillRect/>
          </a:stretch>
        </p:blipFill>
        <p:spPr>
          <a:xfrm>
            <a:off x="254001" y="1047377"/>
            <a:ext cx="8631577" cy="4226858"/>
          </a:xfrm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13765" y="5274235"/>
            <a:ext cx="5154766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Bianca Escalante, Development Director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bianca@lpfi.org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Jarvis Sulcer, Executive Director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jarvis@lpfi.org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007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  <a:cs typeface="Times New Roman" pitchFamily="18" charset="0"/>
              </a:rPr>
              <a:t>LPFI Mission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GillSans" charset="0"/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cs typeface="Times New Roman" pitchFamily="18" charset="0"/>
              </a:rPr>
              <a:t>To eliminate barriers faced by underrepresented students of color in STEM and foster their untapped </a:t>
            </a:r>
            <a:r>
              <a:rPr lang="en-US" sz="2400" dirty="0" smtClean="0">
                <a:cs typeface="Times New Roman" pitchFamily="18" charset="0"/>
              </a:rPr>
              <a:t>talent </a:t>
            </a:r>
            <a:r>
              <a:rPr lang="en-US" sz="2400" dirty="0" smtClean="0">
                <a:cs typeface="Times New Roman" pitchFamily="18" charset="0"/>
              </a:rPr>
              <a:t>for </a:t>
            </a:r>
            <a:r>
              <a:rPr lang="en-US" sz="2400" dirty="0" smtClean="0">
                <a:cs typeface="Times New Roman" pitchFamily="18" charset="0"/>
              </a:rPr>
              <a:t>the advance of our nation.</a:t>
            </a:r>
          </a:p>
          <a:p>
            <a:pPr>
              <a:buFont typeface="GillSans" charset="0"/>
              <a:buNone/>
            </a:pPr>
            <a:endParaRPr lang="en-US" sz="2400" dirty="0" smtClean="0">
              <a:cs typeface="Times New Roman" pitchFamily="18" charset="0"/>
            </a:endParaRPr>
          </a:p>
          <a:p>
            <a:pPr>
              <a:buFont typeface="GillSans" charset="0"/>
              <a:buNone/>
            </a:pPr>
            <a:r>
              <a:rPr lang="en-US" sz="2400" dirty="0" smtClean="0">
                <a:cs typeface="Times New Roman" pitchFamily="18" charset="0"/>
              </a:rPr>
              <a:t>We do this through: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cs typeface="Times New Roman" pitchFamily="18" charset="0"/>
              </a:rPr>
              <a:t>STEM Education Programming: SMASH &amp; SMASH Prep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cs typeface="Times New Roman" pitchFamily="18" charset="0"/>
              </a:rPr>
              <a:t>Research and Evaluation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60" y="53788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3800" dirty="0" smtClean="0"/>
              <a:t>Latino Underrepresentation in STEM and Importance of STEM Education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51799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the U.S, there will be a demand for 2.4 Million STEM jobs by 2018.</a:t>
            </a:r>
          </a:p>
          <a:p>
            <a:r>
              <a:rPr lang="en-US" sz="2400" dirty="0" smtClean="0"/>
              <a:t>Latinos represent just 6% of the entire U.S. science and engineering workforce.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Only 2% of Latinos have earned a Bachelor’s degree in science or engineering.</a:t>
            </a:r>
          </a:p>
          <a:p>
            <a:r>
              <a:rPr lang="en-US" sz="2400" dirty="0" smtClean="0"/>
              <a:t>Between 2000 and 2010 the U.S. Latino population increased by 43%.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1600" dirty="0" smtClean="0"/>
              <a:t>Sources:  Georgetown University Center for Education and the Workforce STEM State Level Analysis; National Science Foundation, National Center for Science and Engineering Statistics, special tabulations of U.S. Department of Education Integrated Postsecondary Education Data System Completions Survey, 2010; U.S. Census 2010</a:t>
            </a:r>
          </a:p>
          <a:p>
            <a:pPr lvl="1"/>
            <a:endParaRPr lang="en-US" sz="2400" dirty="0" smtClean="0"/>
          </a:p>
          <a:p>
            <a:pPr lvl="1"/>
            <a:endParaRPr lang="en-US" sz="25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Barriers Facing Latino </a:t>
            </a:r>
            <a:r>
              <a:rPr lang="en-US" dirty="0"/>
              <a:t>Students </a:t>
            </a:r>
            <a:r>
              <a:rPr lang="en-US" dirty="0" smtClean="0"/>
              <a:t>in STEM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3236" y="1616633"/>
            <a:ext cx="8153400" cy="4914153"/>
          </a:xfrm>
        </p:spPr>
        <p:txBody>
          <a:bodyPr>
            <a:normAutofit fontScale="77500" lnSpcReduction="20000"/>
          </a:bodyPr>
          <a:lstStyle/>
          <a:p>
            <a:r>
              <a:rPr lang="en-US" sz="3800" dirty="0" smtClean="0"/>
              <a:t>Latino underrepresentation in STEM can be linked </a:t>
            </a:r>
            <a:r>
              <a:rPr lang="en-US" sz="3800" dirty="0"/>
              <a:t>to </a:t>
            </a:r>
            <a:r>
              <a:rPr lang="en-US" sz="3800" dirty="0" smtClean="0"/>
              <a:t>inequity </a:t>
            </a:r>
            <a:r>
              <a:rPr lang="en-US" sz="3800" dirty="0"/>
              <a:t>in K-12 STEM </a:t>
            </a:r>
            <a:r>
              <a:rPr lang="en-US" sz="3800" dirty="0" smtClean="0"/>
              <a:t>education:</a:t>
            </a:r>
          </a:p>
          <a:p>
            <a:pPr lvl="1"/>
            <a:r>
              <a:rPr lang="en-US" sz="3600" dirty="0" smtClean="0"/>
              <a:t>Teacher </a:t>
            </a:r>
            <a:r>
              <a:rPr lang="en-US" sz="3600" dirty="0"/>
              <a:t>quality</a:t>
            </a:r>
          </a:p>
          <a:p>
            <a:pPr lvl="1"/>
            <a:r>
              <a:rPr lang="en-US" sz="3600" b="1" dirty="0">
                <a:solidFill>
                  <a:srgbClr val="FF0000"/>
                </a:solidFill>
              </a:rPr>
              <a:t>Access to rigorous STEM coursework</a:t>
            </a:r>
          </a:p>
          <a:p>
            <a:pPr lvl="1"/>
            <a:r>
              <a:rPr lang="en-US" sz="3600" dirty="0"/>
              <a:t>Access to labs, textbooks, </a:t>
            </a:r>
            <a:r>
              <a:rPr lang="en-US" sz="3600" dirty="0" smtClean="0"/>
              <a:t>resources</a:t>
            </a:r>
          </a:p>
          <a:p>
            <a:pPr lvl="1"/>
            <a:r>
              <a:rPr lang="en-US" sz="3600" dirty="0" smtClean="0"/>
              <a:t>Lack of STEM role models</a:t>
            </a:r>
          </a:p>
          <a:p>
            <a:pPr lvl="1"/>
            <a:r>
              <a:rPr lang="en-US" sz="3600" dirty="0" smtClean="0"/>
              <a:t>Lack of exposure </a:t>
            </a:r>
            <a:r>
              <a:rPr lang="en-US" sz="3600" dirty="0"/>
              <a:t>to STEM careers and </a:t>
            </a:r>
            <a:r>
              <a:rPr lang="en-US" sz="3600" dirty="0" smtClean="0"/>
              <a:t>opportunities</a:t>
            </a:r>
            <a:endParaRPr lang="en-US" sz="3600" dirty="0"/>
          </a:p>
          <a:p>
            <a:r>
              <a:rPr lang="en-US" sz="3800" dirty="0" smtClean="0"/>
              <a:t>At </a:t>
            </a:r>
            <a:r>
              <a:rPr lang="en-US" sz="3800" dirty="0"/>
              <a:t>the undergraduate </a:t>
            </a:r>
            <a:r>
              <a:rPr lang="en-US" sz="3800" dirty="0" smtClean="0"/>
              <a:t>level:</a:t>
            </a:r>
          </a:p>
          <a:p>
            <a:pPr lvl="1"/>
            <a:r>
              <a:rPr lang="en-US" sz="3600" dirty="0" smtClean="0"/>
              <a:t>Few </a:t>
            </a:r>
            <a:r>
              <a:rPr lang="en-US" sz="3600" dirty="0"/>
              <a:t>connections </a:t>
            </a:r>
            <a:r>
              <a:rPr lang="en-US" sz="3600" dirty="0" smtClean="0"/>
              <a:t>to STEM peers of color </a:t>
            </a:r>
            <a:r>
              <a:rPr lang="en-US" sz="3600" dirty="0"/>
              <a:t>and </a:t>
            </a:r>
            <a:r>
              <a:rPr lang="en-US" sz="3600" dirty="0" smtClean="0"/>
              <a:t>faculty of color</a:t>
            </a:r>
          </a:p>
          <a:p>
            <a:pPr lvl="1"/>
            <a:r>
              <a:rPr lang="en-US" sz="3600" dirty="0"/>
              <a:t>L</a:t>
            </a:r>
            <a:r>
              <a:rPr lang="en-US" sz="3600" dirty="0" smtClean="0"/>
              <a:t>ack of STEM </a:t>
            </a:r>
            <a:r>
              <a:rPr lang="en-US" sz="3600" dirty="0"/>
              <a:t>role models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157890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Summer Math and Science Honors Academy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6461" y="1534886"/>
            <a:ext cx="8409587" cy="55290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5-week</a:t>
            </a:r>
            <a:r>
              <a:rPr lang="en-US" sz="2400" dirty="0"/>
              <a:t>, 3-year </a:t>
            </a:r>
            <a:r>
              <a:rPr lang="en-US" sz="2400" dirty="0" smtClean="0"/>
              <a:t>STEM-focused summer </a:t>
            </a:r>
            <a:r>
              <a:rPr lang="en-US" sz="2400" dirty="0"/>
              <a:t>residential </a:t>
            </a:r>
            <a:r>
              <a:rPr lang="en-US" sz="2400" dirty="0" smtClean="0"/>
              <a:t>program</a:t>
            </a:r>
          </a:p>
          <a:p>
            <a:r>
              <a:rPr lang="en-US" sz="2400" dirty="0" smtClean="0"/>
              <a:t>For high-achieving underrepresented high school students of color.</a:t>
            </a:r>
          </a:p>
          <a:p>
            <a:r>
              <a:rPr lang="en-US" sz="2400" dirty="0" smtClean="0"/>
              <a:t>Currently held on 4 college campuses in California (UC Berkeley, Stanford, USC, UCLA).</a:t>
            </a:r>
          </a:p>
          <a:p>
            <a:r>
              <a:rPr lang="en-US" sz="2400" dirty="0" smtClean="0"/>
              <a:t>Prepares students academically through rigorous math, science, and STEM elective courses.</a:t>
            </a:r>
          </a:p>
          <a:p>
            <a:r>
              <a:rPr lang="en-US" sz="2400" dirty="0" smtClean="0"/>
              <a:t>Provides college success classes to support students in applying for college, financial aid, and scholarships.</a:t>
            </a:r>
          </a:p>
          <a:p>
            <a:r>
              <a:rPr lang="en-US" sz="2400" dirty="0" smtClean="0"/>
              <a:t>Counteracts barriers by exposure to diverse STEM role models and building diverse peer support networks in STEM. 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426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SMASH </a:t>
            </a:r>
            <a:r>
              <a:rPr lang="en-US" dirty="0" smtClean="0"/>
              <a:t>Student Demographic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72339"/>
            <a:ext cx="8153400" cy="5385661"/>
          </a:xfrm>
        </p:spPr>
        <p:txBody>
          <a:bodyPr>
            <a:normAutofit fontScale="55000" lnSpcReduction="20000"/>
          </a:bodyPr>
          <a:lstStyle/>
          <a:p>
            <a:pPr marL="0" indent="0"/>
            <a:r>
              <a:rPr lang="en-US" sz="4700" dirty="0" smtClean="0"/>
              <a:t> </a:t>
            </a:r>
            <a:r>
              <a:rPr lang="en-US" sz="5100" dirty="0" smtClean="0"/>
              <a:t>Currently serving </a:t>
            </a:r>
            <a:r>
              <a:rPr lang="en-US" sz="5100" dirty="0" smtClean="0"/>
              <a:t>~</a:t>
            </a:r>
            <a:r>
              <a:rPr lang="en-US" sz="5100" dirty="0" smtClean="0"/>
              <a:t>500</a:t>
            </a:r>
            <a:r>
              <a:rPr lang="en-US" sz="5100" dirty="0" smtClean="0"/>
              <a:t> </a:t>
            </a:r>
            <a:r>
              <a:rPr lang="en-US" sz="5100" dirty="0" smtClean="0"/>
              <a:t>students.</a:t>
            </a:r>
          </a:p>
          <a:p>
            <a:pPr marL="320040" lvl="1" indent="0"/>
            <a:r>
              <a:rPr lang="en-US" sz="5100" b="1" dirty="0" smtClean="0">
                <a:solidFill>
                  <a:srgbClr val="FF0000"/>
                </a:solidFill>
              </a:rPr>
              <a:t>51% Female</a:t>
            </a:r>
            <a:r>
              <a:rPr lang="en-US" sz="5100" dirty="0" smtClean="0"/>
              <a:t>, 49% Male</a:t>
            </a:r>
          </a:p>
          <a:p>
            <a:pPr marL="594360" lvl="2" indent="0"/>
            <a:r>
              <a:rPr lang="en-US" sz="5100" b="1" dirty="0" smtClean="0">
                <a:solidFill>
                  <a:srgbClr val="FF0000"/>
                </a:solidFill>
              </a:rPr>
              <a:t>54% Latino </a:t>
            </a:r>
          </a:p>
          <a:p>
            <a:pPr marL="594360" lvl="2" indent="0"/>
            <a:r>
              <a:rPr lang="en-US" sz="5100" dirty="0" smtClean="0"/>
              <a:t>24% African-American</a:t>
            </a:r>
          </a:p>
          <a:p>
            <a:pPr marL="594360" lvl="2" indent="0"/>
            <a:r>
              <a:rPr lang="en-US" sz="5100" dirty="0" smtClean="0"/>
              <a:t>15% Southeast Asian</a:t>
            </a:r>
          </a:p>
          <a:p>
            <a:pPr marL="594360" lvl="2" indent="0"/>
            <a:r>
              <a:rPr lang="en-US" sz="5100" dirty="0" smtClean="0"/>
              <a:t>7% Multiple Response/Other</a:t>
            </a:r>
          </a:p>
          <a:p>
            <a:pPr marL="0" indent="0">
              <a:buNone/>
            </a:pPr>
            <a:endParaRPr lang="en-US" sz="5100" dirty="0" smtClean="0"/>
          </a:p>
          <a:p>
            <a:pPr marL="0" indent="0"/>
            <a:r>
              <a:rPr lang="en-US" sz="5100" dirty="0" smtClean="0"/>
              <a:t>76% of current SMASH students qualify for free or reduced lunch.</a:t>
            </a:r>
          </a:p>
          <a:p>
            <a:pPr marL="0" indent="0"/>
            <a:endParaRPr lang="en-US" sz="5100" dirty="0" smtClean="0"/>
          </a:p>
          <a:p>
            <a:pPr marL="0" indent="0"/>
            <a:r>
              <a:rPr lang="en-US" sz="5100" dirty="0" smtClean="0"/>
              <a:t>78% of current SMASH students are 1st generation to go to college.</a:t>
            </a:r>
          </a:p>
          <a:p>
            <a:pPr marL="0" indent="0">
              <a:buNone/>
            </a:pPr>
            <a:endParaRPr lang="en-US" sz="51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25717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1174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Evidence of </a:t>
            </a:r>
            <a:r>
              <a:rPr lang="en-US" dirty="0" smtClean="0"/>
              <a:t>Effectiveness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820333"/>
            <a:ext cx="9039412" cy="5179976"/>
          </a:xfrm>
        </p:spPr>
        <p:txBody>
          <a:bodyPr>
            <a:normAutofit/>
          </a:bodyPr>
          <a:lstStyle/>
          <a:p>
            <a:r>
              <a:rPr lang="en-US" dirty="0" smtClean="0"/>
              <a:t>Academic </a:t>
            </a:r>
            <a:r>
              <a:rPr lang="en-US" dirty="0"/>
              <a:t>year data indicate:</a:t>
            </a:r>
          </a:p>
          <a:p>
            <a:pPr lvl="1"/>
            <a:r>
              <a:rPr lang="en-US" dirty="0" smtClean="0"/>
              <a:t>79% </a:t>
            </a:r>
            <a:r>
              <a:rPr lang="en-US" dirty="0"/>
              <a:t>of SMASH </a:t>
            </a:r>
            <a:r>
              <a:rPr lang="en-US" dirty="0" smtClean="0"/>
              <a:t>students </a:t>
            </a:r>
            <a:r>
              <a:rPr lang="en-US" dirty="0"/>
              <a:t>enroll in advanced math and science courses at their schools during their senior year.</a:t>
            </a:r>
          </a:p>
          <a:p>
            <a:r>
              <a:rPr lang="en-US" dirty="0" smtClean="0"/>
              <a:t>Alumni data indicate: </a:t>
            </a:r>
          </a:p>
          <a:p>
            <a:pPr lvl="1"/>
            <a:r>
              <a:rPr lang="en-US" dirty="0" smtClean="0"/>
              <a:t>91% of </a:t>
            </a:r>
            <a:r>
              <a:rPr lang="en-US" dirty="0"/>
              <a:t>graduates are enrolled in 4-year universities (another </a:t>
            </a:r>
            <a:r>
              <a:rPr lang="en-US" dirty="0" smtClean="0"/>
              <a:t>9% are enrolled in </a:t>
            </a:r>
            <a:r>
              <a:rPr lang="en-US" dirty="0"/>
              <a:t>2-year colleges).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67% of </a:t>
            </a:r>
            <a:r>
              <a:rPr lang="en-US" b="1" dirty="0">
                <a:solidFill>
                  <a:srgbClr val="FF0000"/>
                </a:solidFill>
              </a:rPr>
              <a:t>alumni declared STEM </a:t>
            </a:r>
            <a:r>
              <a:rPr lang="en-US" b="1" dirty="0" smtClean="0">
                <a:solidFill>
                  <a:srgbClr val="FF0000"/>
                </a:solidFill>
              </a:rPr>
              <a:t>majors</a:t>
            </a:r>
            <a:r>
              <a:rPr lang="en-US" dirty="0" smtClean="0"/>
              <a:t>. By </a:t>
            </a:r>
            <a:r>
              <a:rPr lang="en-US" dirty="0" smtClean="0"/>
              <a:t>comparison, only 23% of all college freshmen declare STEM majors.</a:t>
            </a:r>
          </a:p>
          <a:p>
            <a:pPr>
              <a:buNone/>
            </a:pPr>
            <a:r>
              <a:rPr lang="en-US" sz="1700" i="1" dirty="0" smtClean="0"/>
              <a:t>	Source: U.S. Department of Education ,Education Dashboard: Percent Of Bachelor’s Degrees Conferred In STEM Fields, 2009</a:t>
            </a:r>
            <a:endParaRPr lang="en-US" sz="1700" dirty="0" smtClean="0"/>
          </a:p>
          <a:p>
            <a:pPr lvl="1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9030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9059" y="1583763"/>
            <a:ext cx="8526989" cy="493058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LPFI believes in linking direct service programs and research in order to:</a:t>
            </a:r>
          </a:p>
          <a:p>
            <a:pPr lvl="1"/>
            <a:r>
              <a:rPr lang="en-US" dirty="0" smtClean="0"/>
              <a:t>Understand the effectiveness of interventions</a:t>
            </a:r>
          </a:p>
          <a:p>
            <a:pPr lvl="1"/>
            <a:r>
              <a:rPr lang="en-US" dirty="0" smtClean="0"/>
              <a:t>Inform the continual improvement of STEM programming</a:t>
            </a:r>
          </a:p>
          <a:p>
            <a:pPr lvl="1"/>
            <a:r>
              <a:rPr lang="en-US" dirty="0" smtClean="0"/>
              <a:t>Expand the existing body of knowledge on improving outcomes for underrepresented students in STEM</a:t>
            </a:r>
          </a:p>
          <a:p>
            <a:pPr lvl="0"/>
            <a:r>
              <a:rPr lang="en-US" dirty="0" smtClean="0"/>
              <a:t>Recent findings:</a:t>
            </a:r>
          </a:p>
          <a:p>
            <a:pPr lvl="1"/>
            <a:r>
              <a:rPr lang="en-US" dirty="0" smtClean="0"/>
              <a:t>Students of color perceive both internal and external barriers to pursuing STEM in higher education, and </a:t>
            </a:r>
            <a:r>
              <a:rPr lang="en-US" u="sng" dirty="0" smtClean="0"/>
              <a:t>girls of color </a:t>
            </a:r>
            <a:r>
              <a:rPr lang="en-US" dirty="0" smtClean="0"/>
              <a:t>perceive barriers to STEM at a much </a:t>
            </a:r>
            <a:r>
              <a:rPr lang="en-US" u="sng" dirty="0" smtClean="0"/>
              <a:t>higher level </a:t>
            </a:r>
            <a:r>
              <a:rPr lang="en-US" dirty="0" smtClean="0"/>
              <a:t>than their male counterparts.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After </a:t>
            </a:r>
            <a:r>
              <a:rPr lang="en-US" dirty="0">
                <a:solidFill>
                  <a:srgbClr val="FF0000"/>
                </a:solidFill>
              </a:rPr>
              <a:t>a </a:t>
            </a:r>
            <a:r>
              <a:rPr lang="en-US" dirty="0" smtClean="0">
                <a:solidFill>
                  <a:srgbClr val="FF0000"/>
                </a:solidFill>
              </a:rPr>
              <a:t>five-</a:t>
            </a:r>
            <a:r>
              <a:rPr lang="en-US" dirty="0">
                <a:solidFill>
                  <a:srgbClr val="FF0000"/>
                </a:solidFill>
              </a:rPr>
              <a:t>week summer introductory computer science course, high school students of color demonstrated a </a:t>
            </a:r>
            <a:r>
              <a:rPr lang="en-US" u="sng" dirty="0">
                <a:solidFill>
                  <a:srgbClr val="FF0000"/>
                </a:solidFill>
              </a:rPr>
              <a:t>significant increase</a:t>
            </a:r>
            <a:r>
              <a:rPr lang="en-US" dirty="0">
                <a:solidFill>
                  <a:srgbClr val="FF0000"/>
                </a:solidFill>
              </a:rPr>
              <a:t> in computer science </a:t>
            </a:r>
            <a:r>
              <a:rPr lang="en-US" u="sng" dirty="0">
                <a:solidFill>
                  <a:srgbClr val="FF0000"/>
                </a:solidFill>
              </a:rPr>
              <a:t>skills</a:t>
            </a:r>
            <a:r>
              <a:rPr lang="en-US" dirty="0">
                <a:solidFill>
                  <a:srgbClr val="FF0000"/>
                </a:solidFill>
              </a:rPr>
              <a:t> and computer science college and career </a:t>
            </a:r>
            <a:r>
              <a:rPr lang="en-US" u="sng" dirty="0" smtClean="0">
                <a:solidFill>
                  <a:srgbClr val="FF0000"/>
                </a:solidFill>
              </a:rPr>
              <a:t>aspirations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lvl="0"/>
            <a:endParaRPr lang="en-US" sz="32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868706" y="7769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en-US" dirty="0" smtClean="0"/>
              <a:t>Summary of Research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180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another laptop group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39" r="2139"/>
          <a:stretch>
            <a:fillRect/>
          </a:stretch>
        </p:blipFill>
        <p:spPr>
          <a:xfrm>
            <a:off x="612775" y="417513"/>
            <a:ext cx="8153400" cy="4865687"/>
          </a:xfrm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1720" y="6210776"/>
            <a:ext cx="2214328" cy="56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88471" y="5457736"/>
            <a:ext cx="56821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i="1" dirty="0"/>
              <a:t>“My </a:t>
            </a:r>
            <a:r>
              <a:rPr lang="en-US" sz="2200" i="1" dirty="0" smtClean="0"/>
              <a:t>technology </a:t>
            </a:r>
            <a:r>
              <a:rPr lang="en-US" sz="2200" i="1" dirty="0"/>
              <a:t>class had the biggest impact on me and I have learned that I have an interest in computer science.”</a:t>
            </a:r>
            <a:r>
              <a:rPr lang="en-US" sz="2200" dirty="0"/>
              <a:t> </a:t>
            </a:r>
          </a:p>
          <a:p>
            <a:pPr>
              <a:buNone/>
            </a:pPr>
            <a:r>
              <a:rPr lang="en-US" i="1" dirty="0"/>
              <a:t>-3</a:t>
            </a:r>
            <a:r>
              <a:rPr lang="en-US" i="1" baseline="30000" dirty="0"/>
              <a:t>rd</a:t>
            </a:r>
            <a:r>
              <a:rPr lang="en-US" i="1" dirty="0"/>
              <a:t> year SMASH Berkeley student</a:t>
            </a:r>
          </a:p>
        </p:txBody>
      </p:sp>
    </p:spTree>
    <p:extLst>
      <p:ext uri="{BB962C8B-B14F-4D97-AF65-F5344CB8AC3E}">
        <p14:creationId xmlns="" xmlns:p14="http://schemas.microsoft.com/office/powerpoint/2010/main" val="18865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2">
      <a:dk1>
        <a:sysClr val="windowText" lastClr="000000"/>
      </a:dk1>
      <a:lt1>
        <a:sysClr val="window" lastClr="FFFFFF"/>
      </a:lt1>
      <a:dk2>
        <a:srgbClr val="094F66"/>
      </a:dk2>
      <a:lt2>
        <a:srgbClr val="EBDDC3"/>
      </a:lt2>
      <a:accent1>
        <a:srgbClr val="368FA8"/>
      </a:accent1>
      <a:accent2>
        <a:srgbClr val="891C02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9244</TotalTime>
  <Words>608</Words>
  <Application>Microsoft Office PowerPoint</Application>
  <PresentationFormat>On-screen Show (4:3)</PresentationFormat>
  <Paragraphs>88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 LULAC’S 84TH National Convention and Exposition  STEM Education: Creating Opportunities for Success  </vt:lpstr>
      <vt:lpstr>LPFI Mission</vt:lpstr>
      <vt:lpstr>Latino Underrepresentation in STEM and Importance of STEM Education</vt:lpstr>
      <vt:lpstr>Barriers Facing Latino Students in STEM Education</vt:lpstr>
      <vt:lpstr>Summer Math and Science Honors Academy</vt:lpstr>
      <vt:lpstr>SMASH Student Demographic Data</vt:lpstr>
      <vt:lpstr>Evidence of Effectiveness  </vt:lpstr>
      <vt:lpstr>Summary of Research</vt:lpstr>
      <vt:lpstr>Slide 9</vt:lpstr>
      <vt:lpstr>Slide 10</vt:lpstr>
      <vt:lpstr>THANK YOU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Sameer Arora</dc:creator>
  <cp:lastModifiedBy>jarvis sulcer</cp:lastModifiedBy>
  <cp:revision>637</cp:revision>
  <dcterms:created xsi:type="dcterms:W3CDTF">2013-01-15T06:42:34Z</dcterms:created>
  <dcterms:modified xsi:type="dcterms:W3CDTF">2013-06-19T00:17:15Z</dcterms:modified>
</cp:coreProperties>
</file>