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69" r:id="rId3"/>
    <p:sldId id="272" r:id="rId4"/>
    <p:sldId id="270" r:id="rId5"/>
    <p:sldId id="271" r:id="rId6"/>
    <p:sldId id="273" r:id="rId7"/>
    <p:sldId id="291" r:id="rId8"/>
    <p:sldId id="257" r:id="rId9"/>
    <p:sldId id="284" r:id="rId10"/>
    <p:sldId id="285" r:id="rId11"/>
    <p:sldId id="286" r:id="rId12"/>
    <p:sldId id="274" r:id="rId13"/>
    <p:sldId id="287" r:id="rId14"/>
    <p:sldId id="288" r:id="rId15"/>
    <p:sldId id="268" r:id="rId16"/>
    <p:sldId id="275" r:id="rId17"/>
    <p:sldId id="276" r:id="rId18"/>
    <p:sldId id="293" r:id="rId19"/>
    <p:sldId id="277" r:id="rId20"/>
    <p:sldId id="292" r:id="rId21"/>
    <p:sldId id="289" r:id="rId22"/>
    <p:sldId id="290" r:id="rId23"/>
    <p:sldId id="294" r:id="rId24"/>
    <p:sldId id="295" r:id="rId25"/>
    <p:sldId id="296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nie Bromberg" initials="mb" lastIdx="1" clrIdx="0"/>
  <p:cmAuthor id="1" name="Christina Theokas" initials="c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011" autoAdjust="0"/>
  </p:normalViewPr>
  <p:slideViewPr>
    <p:cSldViewPr>
      <p:cViewPr varScale="1">
        <p:scale>
          <a:sx n="60" d="100"/>
          <a:sy n="60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Graduates with Advanced Diplomas, Elmont vs. the State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Elmont</c:v>
                </c:pt>
              </c:strCache>
            </c:strRef>
          </c:tx>
          <c:spPr>
            <a:ln w="31750"/>
          </c:spPr>
          <c:dLbls>
            <c:dLbl>
              <c:idx val="0"/>
              <c:layout>
                <c:manualLayout>
                  <c:x val="-2.4920634920634926E-2"/>
                  <c:y val="4.8256372614440143E-2"/>
                </c:manualLayout>
              </c:layout>
              <c:showVal val="1"/>
            </c:dLbl>
            <c:dLbl>
              <c:idx val="6"/>
              <c:layout/>
              <c:showVal val="1"/>
            </c:dLbl>
            <c:delete val="1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Sheet1!$B$2:$B$8</c:f>
              <c:numCache>
                <c:formatCode>0%</c:formatCode>
                <c:ptCount val="7"/>
                <c:pt idx="0">
                  <c:v>0.31000000000000238</c:v>
                </c:pt>
                <c:pt idx="1">
                  <c:v>0.4</c:v>
                </c:pt>
                <c:pt idx="2">
                  <c:v>0.4</c:v>
                </c:pt>
                <c:pt idx="3">
                  <c:v>0.42000000000000032</c:v>
                </c:pt>
                <c:pt idx="4">
                  <c:v>0.43000000000000038</c:v>
                </c:pt>
                <c:pt idx="5">
                  <c:v>0.49000000000000032</c:v>
                </c:pt>
                <c:pt idx="6">
                  <c:v>0.47000000000000008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 York State</c:v>
                </c:pt>
              </c:strCache>
            </c:strRef>
          </c:tx>
          <c:spPr>
            <a:ln w="31750"/>
          </c:spPr>
          <c:dLbls>
            <c:dLbl>
              <c:idx val="0"/>
              <c:layout>
                <c:manualLayout>
                  <c:x val="-2.3333333333333352E-2"/>
                  <c:y val="-3.4249015059903881E-2"/>
                </c:manualLayout>
              </c:layout>
              <c:showVal val="1"/>
            </c:dLbl>
            <c:dLbl>
              <c:idx val="6"/>
              <c:layout/>
              <c:showVal val="1"/>
            </c:dLbl>
            <c:delete val="1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Sheet1!$C$2:$C$8</c:f>
              <c:numCache>
                <c:formatCode>0%</c:formatCode>
                <c:ptCount val="7"/>
                <c:pt idx="0">
                  <c:v>0.32000000000000411</c:v>
                </c:pt>
                <c:pt idx="1">
                  <c:v>0.36000000000000032</c:v>
                </c:pt>
                <c:pt idx="2">
                  <c:v>0.39000000000000412</c:v>
                </c:pt>
                <c:pt idx="3">
                  <c:v>0.4</c:v>
                </c:pt>
                <c:pt idx="4">
                  <c:v>0.38000000000000389</c:v>
                </c:pt>
                <c:pt idx="5">
                  <c:v>0.38000000000000389</c:v>
                </c:pt>
                <c:pt idx="6">
                  <c:v>0.38000000000000389</c:v>
                </c:pt>
              </c:numCache>
            </c:numRef>
          </c:val>
        </c:ser>
        <c:marker val="1"/>
        <c:axId val="71575808"/>
        <c:axId val="71581696"/>
      </c:lineChart>
      <c:catAx>
        <c:axId val="71575808"/>
        <c:scaling>
          <c:orientation val="minMax"/>
        </c:scaling>
        <c:axPos val="b"/>
        <c:numFmt formatCode="General" sourceLinked="1"/>
        <c:tickLblPos val="nextTo"/>
        <c:crossAx val="71581696"/>
        <c:crosses val="autoZero"/>
        <c:auto val="1"/>
        <c:lblAlgn val="ctr"/>
        <c:lblOffset val="100"/>
      </c:catAx>
      <c:valAx>
        <c:axId val="715816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 of Graduates</a:t>
                </a:r>
              </a:p>
            </c:rich>
          </c:tx>
          <c:layout/>
        </c:title>
        <c:numFmt formatCode="0%" sourceLinked="1"/>
        <c:tickLblPos val="nextTo"/>
        <c:crossAx val="715758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4 Year Cohort Graduation Rates, 2011, by Group, Elmont vs. the State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Elmont</c:v>
                </c:pt>
              </c:strCache>
            </c:strRef>
          </c:tx>
          <c:spPr>
            <a:solidFill>
              <a:schemeClr val="tx2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1.6666666666666744E-3"/>
                  <c:y val="8.5622537649757968E-3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5.0000000000000114E-3"/>
                  <c:y val="2.8540845883252802E-3"/>
                </c:manualLayout>
              </c:layout>
              <c:dLblPos val="outEnd"/>
              <c:showVal val="1"/>
            </c:dLbl>
            <c:dLblPos val="outEnd"/>
            <c:showVal val="1"/>
          </c:dLbls>
          <c:cat>
            <c:strRef>
              <c:f>Sheet1!$A$2:$A$6</c:f>
              <c:strCache>
                <c:ptCount val="5"/>
                <c:pt idx="0">
                  <c:v>Overall</c:v>
                </c:pt>
                <c:pt idx="1">
                  <c:v>African American</c:v>
                </c:pt>
                <c:pt idx="2">
                  <c:v>Latino</c:v>
                </c:pt>
                <c:pt idx="3">
                  <c:v>Economically Disadvantaged</c:v>
                </c:pt>
                <c:pt idx="4">
                  <c:v>Not Economically Disadvantaged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0.94000000000000061</c:v>
                </c:pt>
                <c:pt idx="1">
                  <c:v>0.95000000000000062</c:v>
                </c:pt>
                <c:pt idx="2">
                  <c:v>0.89</c:v>
                </c:pt>
                <c:pt idx="3">
                  <c:v>0.97000000000000064</c:v>
                </c:pt>
                <c:pt idx="4">
                  <c:v>0.93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 York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1.6666666666666817E-3"/>
                  <c:y val="-1.1416338353301064E-2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1.1666666666666771E-2"/>
                  <c:y val="5.7081691766505847E-3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1.1666666666666711E-2"/>
                  <c:y val="1.997859211827686E-2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1.1666666666666771E-2"/>
                  <c:y val="0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1.0000000000000007E-2"/>
                  <c:y val="1.4270422941626329E-2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1.0000000000000007E-2"/>
                  <c:y val="2.8540845883252802E-3"/>
                </c:manualLayout>
              </c:layout>
              <c:dLblPos val="outEnd"/>
              <c:showVal val="1"/>
            </c:dLbl>
            <c:dLblPos val="outEnd"/>
            <c:showVal val="1"/>
          </c:dLbls>
          <c:cat>
            <c:strRef>
              <c:f>Sheet1!$A$2:$A$6</c:f>
              <c:strCache>
                <c:ptCount val="5"/>
                <c:pt idx="0">
                  <c:v>Overall</c:v>
                </c:pt>
                <c:pt idx="1">
                  <c:v>African American</c:v>
                </c:pt>
                <c:pt idx="2">
                  <c:v>Latino</c:v>
                </c:pt>
                <c:pt idx="3">
                  <c:v>Economically Disadvantaged</c:v>
                </c:pt>
                <c:pt idx="4">
                  <c:v>Not Economically Disadvantaged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0.74000000000000221</c:v>
                </c:pt>
                <c:pt idx="1">
                  <c:v>0.58000000000000007</c:v>
                </c:pt>
                <c:pt idx="2">
                  <c:v>0.58000000000000007</c:v>
                </c:pt>
                <c:pt idx="3">
                  <c:v>0.64000000000000246</c:v>
                </c:pt>
                <c:pt idx="4">
                  <c:v>0.81</c:v>
                </c:pt>
              </c:numCache>
            </c:numRef>
          </c:val>
        </c:ser>
        <c:axId val="71153536"/>
        <c:axId val="71155072"/>
      </c:barChart>
      <c:catAx>
        <c:axId val="7115353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697">
            <a:solidFill>
              <a:schemeClr val="tx1">
                <a:lumMod val="65000"/>
                <a:lumOff val="35000"/>
              </a:schemeClr>
            </a:solidFill>
          </a:ln>
        </c:spPr>
        <c:crossAx val="71155072"/>
        <c:crosses val="autoZero"/>
        <c:auto val="1"/>
        <c:lblAlgn val="ctr"/>
        <c:lblOffset val="100"/>
      </c:catAx>
      <c:valAx>
        <c:axId val="71155072"/>
        <c:scaling>
          <c:orientation val="minMax"/>
          <c:max val="1"/>
        </c:scaling>
        <c:axPos val="l"/>
        <c:majorGridlines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 of 2007 Freshmen Graduating in Four  Years</a:t>
                </a:r>
              </a:p>
            </c:rich>
          </c:tx>
          <c:layout/>
        </c:title>
        <c:numFmt formatCode="0%" sourceLinked="1"/>
        <c:majorTickMark val="none"/>
        <c:tickLblPos val="nextTo"/>
        <c:spPr>
          <a:ln>
            <a:noFill/>
          </a:ln>
        </c:spPr>
        <c:crossAx val="71153536"/>
        <c:crosses val="autoZero"/>
        <c:crossBetween val="between"/>
      </c:valAx>
    </c:plotArea>
    <c:legend>
      <c:legendPos val="r"/>
      <c:layout/>
      <c:spPr>
        <a:solidFill>
          <a:schemeClr val="bg1"/>
        </a:solidFill>
        <a:ln>
          <a:solidFill>
            <a:srgbClr val="919CA3"/>
          </a:solidFill>
        </a:ln>
      </c:spPr>
    </c:legend>
    <c:plotVisOnly val="1"/>
    <c:dispBlanksAs val="gap"/>
  </c:chart>
  <c:txPr>
    <a:bodyPr/>
    <a:lstStyle/>
    <a:p>
      <a:pPr>
        <a:defRPr sz="1200"/>
      </a:pPr>
      <a:endParaRPr lang="en-US"/>
    </a:p>
  </c:txPr>
  <c:externalData r:id="rId2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6-17T11:23:25.408" idx="1">
    <p:pos x="512" y="1038"/>
    <p:text>Marni, my only thought here was if there was a way to summarize trends and then add link to the interactive worksheet.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C2FF9-BC38-4769-8EB0-D821A7F84CE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D095-34DA-4288-A2BF-DCB63103A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Year for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D095-34DA-4288-A2BF-DCB63103AC9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most schools,</a:t>
            </a:r>
            <a:r>
              <a:rPr lang="en-US" baseline="0" dirty="0" smtClean="0"/>
              <a:t> across America, students are selected in to AP or IB programs by their school guidance counselor, a teacher, or at the insistence of a parent.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Washington State, Federal Way Public Schools, changed that model. At Federal Way, students are placed in to AP courses if they receive a passing grade in their introductory courses, or score high on the PSAT exam.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D095-34DA-4288-A2BF-DCB63103AC9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black-white gap</a:t>
            </a:r>
            <a:r>
              <a:rPr lang="en-US" baseline="0" dirty="0" smtClean="0"/>
              <a:t> at the below basic level has declined by 8 percentage points (from 33 pp to 25 pp) and the Hispanic-white gap has declined by 6 percentage points (from 25 pp to 19 pp).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65E13-CB0D-4199-AE5D-91FECE6BA13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FRL students</a:t>
            </a:r>
            <a:r>
              <a:rPr lang="en-US" dirty="0" smtClean="0"/>
              <a:t>: The black-white gap</a:t>
            </a:r>
            <a:r>
              <a:rPr lang="en-US" baseline="0" dirty="0" smtClean="0"/>
              <a:t> at the below basic level has declined by 7 percentage points (from 28 pp to 21 pp) and the Hispanic-white gap has declined by 5 percentage points (from 18 pp to 13 pp).  </a:t>
            </a:r>
          </a:p>
          <a:p>
            <a:pPr defTabSz="914250">
              <a:defRPr/>
            </a:pPr>
            <a:r>
              <a:rPr lang="en-US" b="1" baseline="0" dirty="0" smtClean="0"/>
              <a:t>NFRL students: </a:t>
            </a:r>
            <a:r>
              <a:rPr lang="en-US" dirty="0" smtClean="0"/>
              <a:t>The black-white gap</a:t>
            </a:r>
            <a:r>
              <a:rPr lang="en-US" baseline="0" dirty="0" smtClean="0"/>
              <a:t> at the below basic level has declined by 7 percentage points (from 21 pp to 14 pp) and the Hispanic-white gap has declined by 4 percentage points (from 15 pp to 11 pp).  </a:t>
            </a:r>
            <a:endParaRPr lang="en-US" dirty="0" smtClean="0"/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D095-34DA-4288-A2BF-DCB63103AC9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percent of low-income white students reaching advanced matches the percent of higher-income black students reaching this benchmark.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D095-34DA-4288-A2BF-DCB63103AC9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Black-white gap at the top narrowed significantly in 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grade math, Hispanic-white gap maintained its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D095-34DA-4288-A2BF-DCB63103AC9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 the inequities that we see year after</a:t>
            </a:r>
            <a:r>
              <a:rPr lang="en-US" baseline="0" dirty="0" smtClean="0"/>
              <a:t> year in CB data a between schools problem or a within school problem?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8C9BB-2919-4DD3-87E9-1118EDA38AF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word here is OFFER.  71% offer Advanced placement courses.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D095-34DA-4288-A2BF-DCB63103AC9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Barely 1 in 10 students participate in AP.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D095-34DA-4288-A2BF-DCB63103AC9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D095-34DA-4288-A2BF-DCB63103AC9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9248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7924800" cy="4525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19050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0"/>
            <a:ext cx="58674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400800" y="6486525"/>
            <a:ext cx="26670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1300" b="1" dirty="0" smtClean="0">
                <a:solidFill>
                  <a:schemeClr val="bg1"/>
                </a:solidFill>
                <a:latin typeface="+mn-lt"/>
              </a:rPr>
              <a:t>2011 </a:t>
            </a:r>
            <a:r>
              <a:rPr lang="en-US" sz="1300" b="1" dirty="0">
                <a:solidFill>
                  <a:schemeClr val="bg1"/>
                </a:solidFill>
                <a:latin typeface="+mn-lt"/>
              </a:rPr>
              <a:t>THE EDUCATION TRUST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3581400"/>
          </a:xfrm>
        </p:spPr>
        <p:txBody>
          <a:bodyPr>
            <a:normAutofit/>
          </a:bodyPr>
          <a:lstStyle>
            <a:lvl1pPr>
              <a:defRPr sz="400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8001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8842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3887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38877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9655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9655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2855913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33400"/>
            <a:ext cx="5035550" cy="5592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28559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Univers 57 Condensed" pitchFamily="34" charset="0"/>
              </a:defRPr>
            </a:lvl1pPr>
          </a:lstStyle>
          <a:p>
            <a:fld id="{B9FC60F5-4D0F-4F2B-A294-4D97C9605371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Univers 57 Condensed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Univers 57 Condensed" pitchFamily="34" charset="0"/>
              </a:defRPr>
            </a:lvl1pPr>
          </a:lstStyle>
          <a:p>
            <a:fld id="{9542ADE3-3D3F-48C5-936F-A35D9278D19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crappyAdvocate_Int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-152400" y="0"/>
            <a:ext cx="92964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Univers 57 Condense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Univers 57 Condense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Univers 57 Condense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Univers 57 Condense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Univers 57 Condense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Univers 57 Condense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comments" Target="../comments/commen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trust.org/" TargetMode="External"/><Relationship Id="rId2" Type="http://schemas.openxmlformats.org/officeDocument/2006/relationships/hyperlink" Target="mailto:ctheokas@edtrust.org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Shattering Expectations: Breaking the Glass Ceiling of Achievement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National Achievement Trends and AP Access</a:t>
            </a:r>
          </a:p>
          <a:p>
            <a:r>
              <a:rPr lang="en-US" dirty="0" smtClean="0"/>
              <a:t>Iris Maria Chavez, The </a:t>
            </a:r>
            <a:r>
              <a:rPr lang="en-US" dirty="0" smtClean="0"/>
              <a:t>Education Trust</a:t>
            </a:r>
          </a:p>
          <a:p>
            <a:endParaRPr lang="en-US" dirty="0" smtClean="0"/>
          </a:p>
          <a:p>
            <a:r>
              <a:rPr lang="en-US" dirty="0" smtClean="0"/>
              <a:t>June </a:t>
            </a:r>
            <a:r>
              <a:rPr lang="en-US" dirty="0" smtClean="0"/>
              <a:t>20</a:t>
            </a:r>
            <a:r>
              <a:rPr lang="en-US" dirty="0" smtClean="0"/>
              <a:t>, </a:t>
            </a:r>
            <a:r>
              <a:rPr lang="en-US" dirty="0" smtClean="0"/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Progress for some at the high end: </a:t>
            </a:r>
            <a:r>
              <a:rPr lang="en-US" sz="2400" dirty="0" smtClean="0"/>
              <a:t>Race and income gaps have grown at the advanced level. </a:t>
            </a:r>
            <a:endParaRPr lang="en-US" sz="2400" dirty="0"/>
          </a:p>
        </p:txBody>
      </p:sp>
      <p:pic>
        <p:nvPicPr>
          <p:cNvPr id="4" name="Content Placeholder 3" descr="Figure 1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7742"/>
          <a:stretch>
            <a:fillRect/>
          </a:stretch>
        </p:blipFill>
        <p:spPr>
          <a:xfrm>
            <a:off x="914400" y="1447799"/>
            <a:ext cx="7391400" cy="48751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884238"/>
          </a:xfrm>
        </p:spPr>
        <p:txBody>
          <a:bodyPr>
            <a:noAutofit/>
          </a:bodyPr>
          <a:lstStyle/>
          <a:p>
            <a:r>
              <a:rPr lang="en-US" sz="2800" dirty="0" smtClean="0"/>
              <a:t>Widening race gaps at the advanced level have been pronounced among higher-income students. </a:t>
            </a:r>
            <a:endParaRPr lang="en-US" sz="2800" dirty="0"/>
          </a:p>
        </p:txBody>
      </p:sp>
      <p:pic>
        <p:nvPicPr>
          <p:cNvPr id="4" name="Content Placeholder 3" descr="Figure 2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13401"/>
          <a:stretch>
            <a:fillRect/>
          </a:stretch>
        </p:blipFill>
        <p:spPr>
          <a:xfrm>
            <a:off x="609600" y="1524000"/>
            <a:ext cx="7924800" cy="4506468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3124200" y="4495800"/>
            <a:ext cx="3505200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State trends sometimes mirror national trends, and sometimes do not. Ex: Oregon</a:t>
            </a:r>
            <a:endParaRPr lang="en-US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606"/>
          <a:stretch>
            <a:fillRect/>
          </a:stretch>
        </p:blipFill>
        <p:spPr bwMode="auto">
          <a:xfrm>
            <a:off x="609600" y="2057400"/>
            <a:ext cx="3886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57400"/>
            <a:ext cx="3886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>
            <a:off x="4572000" y="1524000"/>
            <a:ext cx="0" cy="4724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0" y="56388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State data available by request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These trends at “advanced” don’t mean progress is not occurring at the high-end of the spectrum.</a:t>
            </a:r>
            <a:endParaRPr lang="en-US" sz="2400" dirty="0"/>
          </a:p>
        </p:txBody>
      </p:sp>
      <p:pic>
        <p:nvPicPr>
          <p:cNvPr id="4" name="Content Placeholder 3" descr="Figure 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8197"/>
          <a:stretch>
            <a:fillRect/>
          </a:stretch>
        </p:blipFill>
        <p:spPr>
          <a:xfrm>
            <a:off x="762000" y="1524000"/>
            <a:ext cx="7391400" cy="48481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Nor do they mean we have solved the problem at the low-end. In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grades, gaps at the 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percentile are larger than gaps at the 90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percentile.</a:t>
            </a:r>
            <a:endParaRPr lang="en-US" sz="2400" dirty="0"/>
          </a:p>
        </p:txBody>
      </p:sp>
      <p:pic>
        <p:nvPicPr>
          <p:cNvPr id="4" name="Content Placeholder 3" descr="Figure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676400"/>
            <a:ext cx="6808123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/>
              <a:t>Major Takeaways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#1: Achievement gaps exist all along the achievement spectrum (i.e. they are not the product of uniformly high achievement among some groups vs. uniformly low achievement among others).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#2: Advanced rates among white and higher-income students have been rising over time, whereas advanced rates among students of color and low-income students have been stagnating or rising at a much slower pace.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#3: We’ve made some progress boosting the achievement of high-performing students of color and low-income students, but not enough for them to be equally represented at the most advanced level of performance.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#4: Gaps remain largest at the low end of the spectrum, validating a sustained focus on catching up our lowest performing students.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Finding America’s Missing AP/IB Students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AP/IB course-taking is one strategy to produce high level achievement.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800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+mn-lt"/>
              </a:rPr>
              <a:t>AP/IB programs offer rigorous, college aligned courses to high school students across a variety of subjects.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An externally graded exam helps maintain high standards.</a:t>
            </a:r>
          </a:p>
          <a:p>
            <a:pPr lvl="1"/>
            <a:endParaRPr lang="en-US" sz="1600" dirty="0" smtClean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r>
              <a:rPr lang="en-US" sz="2800" dirty="0" smtClean="0">
                <a:latin typeface="+mn-lt"/>
              </a:rPr>
              <a:t>Significant program expansion has occurred in the last decade to reach under served students.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Investment by federal, state governments, as well as the private sector to expand opportunity.</a:t>
            </a:r>
          </a:p>
          <a:p>
            <a:pPr lvl="1"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So, what schools and students are reached?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71% of American HSs offer AP classes, serving 91% of the high school student population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100" dirty="0" smtClean="0">
                <a:latin typeface="+mn-lt"/>
              </a:rPr>
              <a:t>Most students are reached equitably.</a:t>
            </a:r>
          </a:p>
          <a:p>
            <a:pPr lvl="1"/>
            <a:r>
              <a:rPr lang="en-US" sz="2800" dirty="0" smtClean="0">
                <a:latin typeface="+mn-lt"/>
              </a:rPr>
              <a:t>97% of Asian students</a:t>
            </a:r>
          </a:p>
          <a:p>
            <a:pPr lvl="1"/>
            <a:r>
              <a:rPr lang="en-US" sz="2800" dirty="0" smtClean="0">
                <a:latin typeface="+mn-lt"/>
              </a:rPr>
              <a:t>91% of White students</a:t>
            </a:r>
          </a:p>
          <a:p>
            <a:pPr lvl="1"/>
            <a:r>
              <a:rPr lang="en-US" sz="2800" dirty="0" smtClean="0">
                <a:latin typeface="+mn-lt"/>
              </a:rPr>
              <a:t>89% of Black students</a:t>
            </a:r>
          </a:p>
          <a:p>
            <a:pPr lvl="1"/>
            <a:r>
              <a:rPr lang="en-US" sz="2800" dirty="0" smtClean="0">
                <a:latin typeface="+mn-lt"/>
              </a:rPr>
              <a:t>91% of Hispanic students</a:t>
            </a:r>
          </a:p>
          <a:p>
            <a:pPr lvl="1"/>
            <a:r>
              <a:rPr lang="en-US" sz="2800" dirty="0" smtClean="0">
                <a:latin typeface="+mn-lt"/>
              </a:rPr>
              <a:t>76% of American Indian students</a:t>
            </a:r>
          </a:p>
          <a:p>
            <a:pPr lvl="1"/>
            <a:endParaRPr lang="en-US" sz="2800" dirty="0" smtClean="0">
              <a:latin typeface="+mn-lt"/>
            </a:endParaRPr>
          </a:p>
          <a:p>
            <a:pPr lvl="1"/>
            <a:r>
              <a:rPr lang="en-US" sz="2800" dirty="0" smtClean="0">
                <a:latin typeface="+mn-lt"/>
              </a:rPr>
              <a:t>91% of FRL students</a:t>
            </a:r>
          </a:p>
          <a:p>
            <a:pPr lvl="1"/>
            <a:r>
              <a:rPr lang="en-US" sz="2800" dirty="0" smtClean="0">
                <a:latin typeface="+mn-lt"/>
              </a:rPr>
              <a:t>93% of non-FRL students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Size, geography and poverty impact school access</a:t>
            </a:r>
          </a:p>
          <a:p>
            <a:pPr lvl="1"/>
            <a:r>
              <a:rPr lang="en-US" dirty="0" smtClean="0"/>
              <a:t>44% of small schools	</a:t>
            </a:r>
          </a:p>
          <a:p>
            <a:pPr lvl="1"/>
            <a:r>
              <a:rPr lang="en-US" dirty="0" smtClean="0"/>
              <a:t>87% of medium schools	</a:t>
            </a:r>
          </a:p>
          <a:p>
            <a:pPr lvl="1"/>
            <a:r>
              <a:rPr lang="en-US" dirty="0" smtClean="0"/>
              <a:t>99% of large schools		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59 of rural schools</a:t>
            </a:r>
          </a:p>
          <a:p>
            <a:pPr lvl="1"/>
            <a:r>
              <a:rPr lang="en-US" dirty="0" smtClean="0"/>
              <a:t>86% of suburban schools</a:t>
            </a:r>
          </a:p>
          <a:p>
            <a:pPr lvl="1"/>
            <a:r>
              <a:rPr lang="en-US" dirty="0" smtClean="0"/>
              <a:t>74% of urban schools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84% of Low poverty schools</a:t>
            </a:r>
          </a:p>
          <a:p>
            <a:pPr lvl="1"/>
            <a:r>
              <a:rPr lang="en-US" dirty="0" smtClean="0"/>
              <a:t>70% of Mid-poverty schools</a:t>
            </a:r>
          </a:p>
          <a:p>
            <a:pPr lvl="1"/>
            <a:r>
              <a:rPr lang="en-US" dirty="0" smtClean="0"/>
              <a:t>61% of HP schools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447800"/>
            <a:ext cx="8001000" cy="49529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Examine national and state-specific achievement trends to better understand where we’ve come from and where we need to go to move the needle on equity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Overview of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Breaking the Glass Ceiling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Consider AP course-taking as a strategy for mitigating gaps at the high-end achievement 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Overview of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Finding America’s Missing AP/IB Students</a:t>
            </a:r>
          </a:p>
          <a:p>
            <a:pPr lvl="1"/>
            <a:endParaRPr lang="en-US" i="1" dirty="0" smtClean="0"/>
          </a:p>
          <a:p>
            <a:endParaRPr lang="en-US" i="1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Which students are enrolling in these rigorous classes?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4648200"/>
            <a:ext cx="762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Participation in the AP program tends to be a small part of the student body; slightly more than 1 in 10 students participates. Clearly, some subgroups are more likely to participate, including Asian and middle and high income students. White students participate at the average and low-income, black and American Indian students are the least likely to participate; slightly more than 1 in 20 students.  Gaps represent large numbers of students.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 descr="Figure 4-01.jpg"/>
          <p:cNvPicPr>
            <a:picLocks noChangeAspect="1"/>
          </p:cNvPicPr>
          <p:nvPr/>
        </p:nvPicPr>
        <p:blipFill>
          <a:blip r:embed="rId3" cstate="print"/>
          <a:srcRect b="18182"/>
          <a:stretch>
            <a:fillRect/>
          </a:stretch>
        </p:blipFill>
        <p:spPr>
          <a:xfrm>
            <a:off x="675203" y="1143000"/>
            <a:ext cx="7893512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09600"/>
            <a:ext cx="2514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school by school analysis unmasks some of the differences that exist among schools that the national analysis does not reveal. Participation rates vary widely across schools. A number of schools have no missing students. </a:t>
            </a: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If within school gaps were closed, the national missing student Hispanic and Black gap would close completely  and the Low-Income missing student gap would nearly close (90%). </a:t>
            </a:r>
          </a:p>
          <a:p>
            <a:endParaRPr lang="en-US" dirty="0" smtClean="0"/>
          </a:p>
        </p:txBody>
      </p:sp>
      <p:pic>
        <p:nvPicPr>
          <p:cNvPr id="3" name="Picture 2" descr="Figure 5-01.jpg"/>
          <p:cNvPicPr>
            <a:picLocks noChangeAspect="1"/>
          </p:cNvPicPr>
          <p:nvPr/>
        </p:nvPicPr>
        <p:blipFill>
          <a:blip r:embed="rId2" cstate="print"/>
          <a:srcRect t="6868" r="38333"/>
          <a:stretch>
            <a:fillRect/>
          </a:stretch>
        </p:blipFill>
        <p:spPr>
          <a:xfrm>
            <a:off x="3124200" y="1447800"/>
            <a:ext cx="5410200" cy="3784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3581400"/>
          </a:xfrm>
        </p:spPr>
        <p:txBody>
          <a:bodyPr anchor="t">
            <a:normAutofit fontScale="90000"/>
          </a:bodyPr>
          <a:lstStyle/>
          <a:p>
            <a:r>
              <a:rPr lang="en-US" dirty="0" smtClean="0"/>
              <a:t>Preparation is part of the problem, but data suggests many students don’t enroll that do have the potential to be successful.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72% of black students, </a:t>
            </a:r>
            <a:r>
              <a:rPr lang="en-US" sz="3200" b="1" dirty="0" smtClean="0">
                <a:solidFill>
                  <a:srgbClr val="FF0000"/>
                </a:solidFill>
              </a:rPr>
              <a:t>66% of Hispanic students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and 75% of American Indian students </a:t>
            </a:r>
            <a:r>
              <a:rPr lang="en-US" sz="3200" dirty="0" smtClean="0">
                <a:solidFill>
                  <a:srgbClr val="FF0000"/>
                </a:solidFill>
              </a:rPr>
              <a:t>had PSAT scores that indicated they had the potential to be successful in an AP math course and didn’t enroll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Some schools are disrupting the high-end opportunity gap.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247 of 5,000 schools that had &gt;20 students in AP and were diverse economically and ethnically had no missing students. </a:t>
            </a:r>
            <a:b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Federal Way Public Schools in Washington made AP be an opt-out program rather than opt in.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09600" y="609600"/>
            <a:ext cx="3887788" cy="63976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Actions for Educators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09600" y="1249362"/>
            <a:ext cx="3887788" cy="5075238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Audit entry requirements.</a:t>
            </a:r>
          </a:p>
          <a:p>
            <a:r>
              <a:rPr lang="en-US" dirty="0" smtClean="0"/>
              <a:t>Examine student and teacher knowledge about AP/IB classes.</a:t>
            </a:r>
          </a:p>
          <a:p>
            <a:r>
              <a:rPr lang="en-US" dirty="0" smtClean="0"/>
              <a:t>Consider student and faculty perceptions of who is appropriate for advanced classes. </a:t>
            </a:r>
          </a:p>
          <a:p>
            <a:r>
              <a:rPr lang="en-US" dirty="0" smtClean="0"/>
              <a:t>Address the preparation gap as part of the long-term solution.</a:t>
            </a:r>
          </a:p>
          <a:p>
            <a:r>
              <a:rPr lang="en-US" dirty="0" smtClean="0"/>
              <a:t>Examine school data, begin honest conversations and set goals. 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609600"/>
            <a:ext cx="3965575" cy="63976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Actions for Policy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1249362"/>
            <a:ext cx="3965575" cy="5075238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 vocal about gaps at the high end. </a:t>
            </a:r>
          </a:p>
          <a:p>
            <a:r>
              <a:rPr lang="en-US" dirty="0" smtClean="0"/>
              <a:t>Make sure all high school students have access. </a:t>
            </a:r>
          </a:p>
          <a:p>
            <a:r>
              <a:rPr lang="en-US" dirty="0" smtClean="0"/>
              <a:t>Ensure grant programs focus on equitable participation as well as program expansion. </a:t>
            </a:r>
          </a:p>
          <a:p>
            <a:r>
              <a:rPr lang="en-US" dirty="0" smtClean="0"/>
              <a:t>Publically report participation and success rates by student group. </a:t>
            </a:r>
          </a:p>
          <a:p>
            <a:r>
              <a:rPr lang="en-US" dirty="0" smtClean="0"/>
              <a:t>Identify diverse schools and districts that have narrowed or eliminated gaps and create opportunities for others to learn from them.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Feel free to reach out to:</a:t>
            </a:r>
          </a:p>
          <a:p>
            <a:pPr lvl="1"/>
            <a:r>
              <a:rPr lang="en-US" dirty="0" smtClean="0"/>
              <a:t>Iris Maria Chavez, ichavez@</a:t>
            </a:r>
            <a:r>
              <a:rPr lang="en-US" dirty="0" smtClean="0">
                <a:hlinkClick r:id="rId2"/>
              </a:rPr>
              <a:t>edtrust.org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Copies of the reports previewed today are available at </a:t>
            </a:r>
            <a:r>
              <a:rPr lang="en-US" dirty="0" smtClean="0">
                <a:hlinkClick r:id="rId3"/>
              </a:rPr>
              <a:t>www.edtrust.org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learn from other advocates and educators (like John </a:t>
            </a:r>
            <a:r>
              <a:rPr lang="en-US" dirty="0" err="1" smtClean="0"/>
              <a:t>Capozzi</a:t>
            </a:r>
            <a:r>
              <a:rPr lang="en-US" dirty="0" smtClean="0"/>
              <a:t>), join us for The Education Trust’s National Conference, on October 24</a:t>
            </a:r>
            <a:r>
              <a:rPr lang="en-US" baseline="30000" dirty="0" smtClean="0"/>
              <a:t>th</a:t>
            </a:r>
            <a:r>
              <a:rPr lang="en-US" dirty="0" smtClean="0"/>
              <a:t>-25</a:t>
            </a:r>
            <a:r>
              <a:rPr lang="en-US" baseline="30000" dirty="0" smtClean="0"/>
              <a:t>th</a:t>
            </a:r>
            <a:r>
              <a:rPr lang="en-US" dirty="0" smtClean="0"/>
              <a:t> in Baltimore, MD at Renaissance </a:t>
            </a:r>
            <a:r>
              <a:rPr lang="en-US" dirty="0" err="1" smtClean="0"/>
              <a:t>Harborplace</a:t>
            </a:r>
            <a:r>
              <a:rPr lang="en-US" dirty="0" smtClean="0"/>
              <a:t>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Elmont Memorial High School, </a:t>
            </a:r>
            <a:br>
              <a:rPr lang="en-US" sz="3600" dirty="0" smtClean="0"/>
            </a:br>
            <a:r>
              <a:rPr lang="en-US" sz="3600" dirty="0" smtClean="0"/>
              <a:t>New York State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001000" cy="4495800"/>
          </a:xfrm>
        </p:spPr>
        <p:txBody>
          <a:bodyPr/>
          <a:lstStyle/>
          <a:p>
            <a:r>
              <a:rPr lang="en-US" dirty="0" smtClean="0"/>
              <a:t>1,907 students, Grades 7-12:</a:t>
            </a:r>
          </a:p>
          <a:p>
            <a:pPr lvl="1"/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78% black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12% Hispanic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8% Asian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2% white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29% FRL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5908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John </a:t>
            </a:r>
            <a:r>
              <a:rPr lang="en-US" sz="2800" dirty="0" err="1" smtClean="0"/>
              <a:t>Capozzi</a:t>
            </a:r>
            <a:r>
              <a:rPr lang="en-US" sz="2800" dirty="0" smtClean="0"/>
              <a:t> on Advanced Diplomas: </a:t>
            </a:r>
            <a:r>
              <a:rPr lang="en-US" sz="2800" i="1" dirty="0" smtClean="0"/>
              <a:t>“Why should a minority school only be at 31%? I don’t want to feed into that.”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8001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Increasing advanced diploma rates did not mean overall graduation rates suffered.</a:t>
            </a:r>
            <a:endParaRPr lang="en-US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9600" y="1600200"/>
          <a:ext cx="8001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001000" cy="884238"/>
          </a:xfrm>
        </p:spPr>
        <p:txBody>
          <a:bodyPr>
            <a:noAutofit/>
          </a:bodyPr>
          <a:lstStyle/>
          <a:p>
            <a:r>
              <a:rPr lang="en-US" sz="3200" dirty="0" smtClean="0"/>
              <a:t>Elmont’s dual focus on mastering grade level standards for all student and striving for excellence is rare.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8001000" cy="4114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Efforts to close the achievement gap too often focus solely on the lowest performing students.</a:t>
            </a:r>
          </a:p>
          <a:p>
            <a:pPr lvl="1"/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While this strategy is an important one, it overlooks large numbers of middle- and high-achieving students of color and low-income students, who are out of the academic red zone, but not being asked to reach the same levels of excellence as their white and higher-income peers.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Data from the National Assessment of Educational Progress (NAEP) help us understand the progress we’ve made as a country at the low- and high-ends of the achievement spectrum.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 math will be used as an example; but trends are similar for 4</a:t>
            </a:r>
            <a:r>
              <a:rPr lang="en-US" baseline="30000" dirty="0" smtClean="0"/>
              <a:t>th</a:t>
            </a:r>
            <a:r>
              <a:rPr lang="en-US" dirty="0" smtClean="0"/>
              <a:t> grade reading and 8</a:t>
            </a:r>
            <a:r>
              <a:rPr lang="en-US" baseline="30000" dirty="0" smtClean="0"/>
              <a:t>th</a:t>
            </a:r>
            <a:r>
              <a:rPr lang="en-US" dirty="0" smtClean="0"/>
              <a:t> grade reading and math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077200" cy="1143000"/>
          </a:xfrm>
        </p:spPr>
        <p:txBody>
          <a:bodyPr/>
          <a:lstStyle/>
          <a:p>
            <a:r>
              <a:rPr lang="en-US" sz="2400" b="1" dirty="0" smtClean="0"/>
              <a:t>Progress at the low end: </a:t>
            </a:r>
            <a:r>
              <a:rPr lang="en-US" sz="2400" dirty="0" smtClean="0"/>
              <a:t>Over time, race and income gaps at the below basic level have been narrowing.</a:t>
            </a:r>
            <a:endParaRPr lang="en-US" sz="2400" dirty="0"/>
          </a:p>
        </p:txBody>
      </p:sp>
      <p:pic>
        <p:nvPicPr>
          <p:cNvPr id="14" name="Picture 13" descr="Figure 1a.jpg"/>
          <p:cNvPicPr>
            <a:picLocks noChangeAspect="1"/>
          </p:cNvPicPr>
          <p:nvPr/>
        </p:nvPicPr>
        <p:blipFill>
          <a:blip r:embed="rId3" cstate="print"/>
          <a:srcRect t="11428" r="2247"/>
          <a:stretch>
            <a:fillRect/>
          </a:stretch>
        </p:blipFill>
        <p:spPr>
          <a:xfrm>
            <a:off x="990600" y="1819817"/>
            <a:ext cx="7239000" cy="45140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71600" y="1524000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NAEP, 4</a:t>
            </a:r>
            <a:r>
              <a:rPr lang="en-US" sz="1600" b="1" baseline="30000" dirty="0" smtClean="0"/>
              <a:t>th</a:t>
            </a:r>
            <a:r>
              <a:rPr lang="en-US" sz="1600" b="1" dirty="0" smtClean="0"/>
              <a:t> Grade Math, Percent Below Basic, Public School Students, by Race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We see the same trend for both low and higher income students.</a:t>
            </a:r>
            <a:endParaRPr lang="en-US" sz="3200" dirty="0"/>
          </a:p>
        </p:txBody>
      </p:sp>
      <p:pic>
        <p:nvPicPr>
          <p:cNvPr id="4" name="Content Placeholder 3" descr="Figure 2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5999" r="1923" b="12328"/>
          <a:stretch>
            <a:fillRect/>
          </a:stretch>
        </p:blipFill>
        <p:spPr>
          <a:xfrm>
            <a:off x="685800" y="1600200"/>
            <a:ext cx="803148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 research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C00000"/>
      </a:accent2>
      <a:accent3>
        <a:srgbClr val="00B050"/>
      </a:accent3>
      <a:accent4>
        <a:srgbClr val="FFC000"/>
      </a:accent4>
      <a:accent5>
        <a:srgbClr val="FFFF00"/>
      </a:accent5>
      <a:accent6>
        <a:srgbClr val="D8D8D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T Templat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667B7A"/>
    </a:accent1>
    <a:accent2>
      <a:srgbClr val="BF311A"/>
    </a:accent2>
    <a:accent3>
      <a:srgbClr val="FBB040"/>
    </a:accent3>
    <a:accent4>
      <a:srgbClr val="67BAC1"/>
    </a:accent4>
    <a:accent5>
      <a:srgbClr val="762123"/>
    </a:accent5>
    <a:accent6>
      <a:srgbClr val="F47B20"/>
    </a:accent6>
    <a:hlink>
      <a:srgbClr val="7F7F7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ET research theme</Template>
  <TotalTime>677</TotalTime>
  <Words>1446</Words>
  <Application>Microsoft Office PowerPoint</Application>
  <PresentationFormat>On-screen Show (4:3)</PresentationFormat>
  <Paragraphs>136</Paragraphs>
  <Slides>26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ET research theme</vt:lpstr>
      <vt:lpstr>Shattering Expectations: Breaking the Glass Ceiling of Achievement</vt:lpstr>
      <vt:lpstr>Slide 2</vt:lpstr>
      <vt:lpstr>Elmont Memorial High School,  New York State</vt:lpstr>
      <vt:lpstr>John Capozzi on Advanced Diplomas: “Why should a minority school only be at 31%? I don’t want to feed into that.”</vt:lpstr>
      <vt:lpstr>Increasing advanced diploma rates did not mean overall graduation rates suffered.</vt:lpstr>
      <vt:lpstr>Elmont’s dual focus on mastering grade level standards for all student and striving for excellence is rare.</vt:lpstr>
      <vt:lpstr>Data from the National Assessment of Educational Progress (NAEP) help us understand the progress we’ve made as a country at the low- and high-ends of the achievement spectrum. </vt:lpstr>
      <vt:lpstr>Progress at the low end: Over time, race and income gaps at the below basic level have been narrowing.</vt:lpstr>
      <vt:lpstr>We see the same trend for both low and higher income students.</vt:lpstr>
      <vt:lpstr>Progress for some at the high end: Race and income gaps have grown at the advanced level. </vt:lpstr>
      <vt:lpstr>Widening race gaps at the advanced level have been pronounced among higher-income students. </vt:lpstr>
      <vt:lpstr>State trends sometimes mirror national trends, and sometimes do not. Ex: Oregon</vt:lpstr>
      <vt:lpstr>These trends at “advanced” don’t mean progress is not occurring at the high-end of the spectrum.</vt:lpstr>
      <vt:lpstr>Nor do they mean we have solved the problem at the low-end. In 4th and 8th grades, gaps at the 10th percentile are larger than gaps at the 90th percentile.</vt:lpstr>
      <vt:lpstr>Major Takeaways</vt:lpstr>
      <vt:lpstr>Finding America’s Missing AP/IB Students</vt:lpstr>
      <vt:lpstr>AP/IB course-taking is one strategy to produce high level achievement.</vt:lpstr>
      <vt:lpstr>So, what schools and students are reached?</vt:lpstr>
      <vt:lpstr>71% of American HSs offer AP classes, serving 91% of the high school student population</vt:lpstr>
      <vt:lpstr>Which students are enrolling in these rigorous classes?</vt:lpstr>
      <vt:lpstr>Slide 21</vt:lpstr>
      <vt:lpstr>Slide 22</vt:lpstr>
      <vt:lpstr>Preparation is part of the problem, but data suggests many students don’t enroll that do have the potential to be successful.   72% of black students, 66% of Hispanic students and 75% of American Indian students had PSAT scores that indicated they had the potential to be successful in an AP math course and didn’t enroll. </vt:lpstr>
      <vt:lpstr>Some schools are disrupting the high-end opportunity gap.  247 of 5,000 schools that had &gt;20 students in AP and were diverse economically and ethnically had no missing students.   Federal Way Public Schools in Washington made AP be an opt-out program rather than opt in.</vt:lpstr>
      <vt:lpstr>Slide 25</vt:lpstr>
      <vt:lpstr>For more information</vt:lpstr>
    </vt:vector>
  </TitlesOfParts>
  <Company>The Education Trust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Shattering Expectations: Breaking the Glass Ceiling of Achievement</dc:title>
  <dc:creator>Marnie Bromberg</dc:creator>
  <cp:lastModifiedBy>laptop</cp:lastModifiedBy>
  <cp:revision>296</cp:revision>
  <dcterms:created xsi:type="dcterms:W3CDTF">2013-06-04T14:48:58Z</dcterms:created>
  <dcterms:modified xsi:type="dcterms:W3CDTF">2013-06-19T21:34:07Z</dcterms:modified>
</cp:coreProperties>
</file>